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4660"/>
  </p:normalViewPr>
  <p:slideViewPr>
    <p:cSldViewPr>
      <p:cViewPr varScale="1">
        <p:scale>
          <a:sx n="70" d="100"/>
          <a:sy n="70" d="100"/>
        </p:scale>
        <p:origin x="-52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38E0CB5A-639C-421E-8249-973B26308186}" type="datetimeFigureOut">
              <a:rPr lang="fr-FR"/>
              <a:pPr>
                <a:defRPr/>
              </a:pPr>
              <a:t>11/04/2012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4CBDEAB-88A4-4315-AAF4-81624468C326}"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62888F95-B7E7-406D-928D-9AA294E29991}" type="datetimeFigureOut">
              <a:rPr lang="fr-FR"/>
              <a:pPr>
                <a:defRPr/>
              </a:pPr>
              <a:t>11/04/2012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F62BD2E7-0DEE-43D5-9E30-7B6430BF0A7A}"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E01B4F6E-135C-401B-9BE3-BCC10139C393}" type="datetimeFigureOut">
              <a:rPr lang="fr-FR"/>
              <a:pPr>
                <a:defRPr/>
              </a:pPr>
              <a:t>11/04/2012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255A25F8-881F-4687-8253-D2054AB94F3C}"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50A5B11A-5387-408C-A23A-92B1DA5F3EA0}" type="datetimeFigureOut">
              <a:rPr lang="fr-FR"/>
              <a:pPr>
                <a:defRPr/>
              </a:pPr>
              <a:t>11/04/2012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81CC75A-1FEB-4C34-BBFF-6AFD59525B1B}"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D19D167A-B080-4CDF-9C93-45C429CDC34C}" type="datetimeFigureOut">
              <a:rPr lang="fr-FR"/>
              <a:pPr>
                <a:defRPr/>
              </a:pPr>
              <a:t>11/04/2012</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E357FCAC-AA3B-49FE-B57D-628F51F74507}"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FAC65F58-6381-4562-9429-03B02EC25A94}" type="datetimeFigureOut">
              <a:rPr lang="fr-FR"/>
              <a:pPr>
                <a:defRPr/>
              </a:pPr>
              <a:t>11/04/2012</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DD45E802-2C11-4996-A860-70AF3D683A24}"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68A5818C-6146-4BC9-A8A3-ADF96E2F367D}" type="datetimeFigureOut">
              <a:rPr lang="fr-FR"/>
              <a:pPr>
                <a:defRPr/>
              </a:pPr>
              <a:t>11/04/2012</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941505F6-E3A1-470B-AE6A-F52F2B892827}"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9C61148B-1A5F-46A7-8D27-211149B48AAE}" type="datetimeFigureOut">
              <a:rPr lang="fr-FR"/>
              <a:pPr>
                <a:defRPr/>
              </a:pPr>
              <a:t>11/04/2012</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8F01CEE3-BEC1-4B46-88D7-8D486CF681CD}"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541FACA-462C-4189-B5FE-75BACD880ACB}" type="datetimeFigureOut">
              <a:rPr lang="fr-FR"/>
              <a:pPr>
                <a:defRPr/>
              </a:pPr>
              <a:t>11/04/2012</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BD1628A5-884A-44C9-8F05-CEC27A2BFC5B}"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13FAC21-5587-49FC-87F6-7DC7176AEA57}" type="datetimeFigureOut">
              <a:rPr lang="fr-FR"/>
              <a:pPr>
                <a:defRPr/>
              </a:pPr>
              <a:t>11/04/2012</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B69E1EDD-6296-48F2-A8DC-A2D9CE01B093}"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AF58EB42-2FED-45C5-A53F-CD1084BE7929}" type="datetimeFigureOut">
              <a:rPr lang="fr-FR"/>
              <a:pPr>
                <a:defRPr/>
              </a:pPr>
              <a:t>11/04/2012</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7F3C4C9A-4C84-4475-AD11-5F3592723610}"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09B6045-B5DE-4C74-AC98-BC662DCD7F24}" type="datetimeFigureOut">
              <a:rPr lang="fr-FR"/>
              <a:pPr>
                <a:defRPr/>
              </a:pPr>
              <a:t>11/04/2012</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80BCC21-4ABA-45B1-B2D4-EB5DD100229F}"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657225" y="1500188"/>
            <a:ext cx="7772400" cy="869950"/>
          </a:xfrm>
        </p:spPr>
        <p:txBody>
          <a:bodyPr/>
          <a:lstStyle/>
          <a:p>
            <a:r>
              <a:rPr lang="en-US" sz="4800" b="1" dirty="0" smtClean="0">
                <a:solidFill>
                  <a:schemeClr val="tx2">
                    <a:lumMod val="60000"/>
                    <a:lumOff val="40000"/>
                  </a:schemeClr>
                </a:solidFill>
              </a:rPr>
              <a:t/>
            </a:r>
            <a:br>
              <a:rPr lang="en-US" sz="4800" b="1" dirty="0" smtClean="0">
                <a:solidFill>
                  <a:schemeClr val="tx2">
                    <a:lumMod val="60000"/>
                    <a:lumOff val="40000"/>
                  </a:schemeClr>
                </a:solidFill>
              </a:rPr>
            </a:br>
            <a:r>
              <a:rPr lang="en-US" sz="4800" b="1" dirty="0" smtClean="0">
                <a:solidFill>
                  <a:schemeClr val="tx2">
                    <a:lumMod val="60000"/>
                    <a:lumOff val="40000"/>
                  </a:schemeClr>
                </a:solidFill>
              </a:rPr>
              <a:t>Chapter 5</a:t>
            </a:r>
            <a:br>
              <a:rPr lang="en-US" sz="4800" b="1" dirty="0" smtClean="0">
                <a:solidFill>
                  <a:schemeClr val="tx2">
                    <a:lumMod val="60000"/>
                    <a:lumOff val="40000"/>
                  </a:schemeClr>
                </a:solidFill>
              </a:rPr>
            </a:br>
            <a:r>
              <a:rPr lang="en-US" sz="4800" b="1" dirty="0" smtClean="0">
                <a:solidFill>
                  <a:schemeClr val="tx2">
                    <a:lumMod val="60000"/>
                    <a:lumOff val="40000"/>
                  </a:schemeClr>
                </a:solidFill>
              </a:rPr>
              <a:t>Entity–Relationship</a:t>
            </a:r>
            <a:br>
              <a:rPr lang="en-US" sz="4800" b="1" dirty="0" smtClean="0">
                <a:solidFill>
                  <a:schemeClr val="tx2">
                    <a:lumMod val="60000"/>
                    <a:lumOff val="40000"/>
                  </a:schemeClr>
                </a:solidFill>
              </a:rPr>
            </a:br>
            <a:r>
              <a:rPr lang="en-US" sz="4800" b="1" dirty="0" smtClean="0">
                <a:solidFill>
                  <a:schemeClr val="tx2">
                    <a:lumMod val="60000"/>
                    <a:lumOff val="40000"/>
                  </a:schemeClr>
                </a:solidFill>
              </a:rPr>
              <a:t>Modeling</a:t>
            </a:r>
            <a:endParaRPr lang="fr-CA" sz="4800" b="1" dirty="0" smtClean="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Attributes</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The particular properties of entity types are called attributes.</a:t>
            </a:r>
          </a:p>
          <a:p>
            <a:r>
              <a:rPr lang="en-US" dirty="0" smtClean="0">
                <a:solidFill>
                  <a:schemeClr val="tx2">
                    <a:lumMod val="60000"/>
                    <a:lumOff val="40000"/>
                  </a:schemeClr>
                </a:solidFill>
              </a:rPr>
              <a:t>The attributes </a:t>
            </a:r>
            <a:r>
              <a:rPr lang="en-AU" dirty="0" smtClean="0">
                <a:solidFill>
                  <a:schemeClr val="tx2">
                    <a:lumMod val="60000"/>
                    <a:lumOff val="40000"/>
                  </a:schemeClr>
                </a:solidFill>
              </a:rPr>
              <a:t>hold values that describe each entity occurrence and represent the main part of the data </a:t>
            </a:r>
            <a:r>
              <a:rPr lang="en-US" dirty="0" smtClean="0">
                <a:solidFill>
                  <a:schemeClr val="tx2">
                    <a:lumMod val="60000"/>
                    <a:lumOff val="40000"/>
                  </a:schemeClr>
                </a:solidFill>
              </a:rPr>
              <a:t>stored in the database.</a:t>
            </a:r>
            <a:endParaRPr lang="en-US" dirty="0">
              <a:solidFill>
                <a:schemeClr val="tx2">
                  <a:lumMod val="60000"/>
                  <a:lumOff val="4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Simple and Composite Attributes</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Simple attributes cannot be further subdivided into smaller components. Examples of simple attributes include position and salary of the Staff entity.</a:t>
            </a:r>
          </a:p>
          <a:p>
            <a:r>
              <a:rPr lang="en-AU" dirty="0" smtClean="0">
                <a:solidFill>
                  <a:schemeClr val="tx2">
                    <a:lumMod val="60000"/>
                    <a:lumOff val="40000"/>
                  </a:schemeClr>
                </a:solidFill>
              </a:rPr>
              <a:t>Some attributes can be further divided to yield smaller components with an independent </a:t>
            </a:r>
            <a:r>
              <a:rPr lang="en-US" dirty="0" smtClean="0">
                <a:solidFill>
                  <a:schemeClr val="tx2">
                    <a:lumMod val="60000"/>
                    <a:lumOff val="40000"/>
                  </a:schemeClr>
                </a:solidFill>
              </a:rPr>
              <a:t>existence of their own.</a:t>
            </a:r>
            <a:endParaRPr lang="en-US" dirty="0">
              <a:solidFill>
                <a:schemeClr val="tx2">
                  <a:lumMod val="60000"/>
                  <a:lumOff val="4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lumMod val="95000"/>
                  </a:schemeClr>
                </a:solidFill>
              </a:rPr>
              <a:t>Single-Valued and Multi-Valued Attributes</a:t>
            </a:r>
            <a:endParaRPr lang="en-US" sz="3600" dirty="0">
              <a:solidFill>
                <a:schemeClr val="bg1">
                  <a:lumMod val="95000"/>
                </a:schemeClr>
              </a:solidFill>
            </a:endParaRPr>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An attribute that holds a single value for each occurrence of an </a:t>
            </a:r>
            <a:r>
              <a:rPr lang="en-US" dirty="0" smtClean="0">
                <a:solidFill>
                  <a:schemeClr val="tx2">
                    <a:lumMod val="60000"/>
                    <a:lumOff val="40000"/>
                  </a:schemeClr>
                </a:solidFill>
              </a:rPr>
              <a:t>entity type.</a:t>
            </a:r>
          </a:p>
          <a:p>
            <a:r>
              <a:rPr lang="en-AU" dirty="0" smtClean="0">
                <a:solidFill>
                  <a:schemeClr val="tx2">
                    <a:lumMod val="60000"/>
                    <a:lumOff val="40000"/>
                  </a:schemeClr>
                </a:solidFill>
              </a:rPr>
              <a:t>An attribute that holds multiple values for each occurrence of an </a:t>
            </a:r>
            <a:r>
              <a:rPr lang="en-US" dirty="0" smtClean="0">
                <a:solidFill>
                  <a:schemeClr val="tx2">
                    <a:lumMod val="60000"/>
                    <a:lumOff val="40000"/>
                  </a:schemeClr>
                </a:solidFill>
              </a:rPr>
              <a:t>entity type.</a:t>
            </a:r>
          </a:p>
          <a:p>
            <a:r>
              <a:rPr lang="en-US" dirty="0" smtClean="0">
                <a:solidFill>
                  <a:schemeClr val="tx2">
                    <a:lumMod val="60000"/>
                    <a:lumOff val="40000"/>
                  </a:schemeClr>
                </a:solidFill>
              </a:rPr>
              <a:t>A multi-valued attribute may </a:t>
            </a:r>
            <a:r>
              <a:rPr lang="en-AU" dirty="0" smtClean="0">
                <a:solidFill>
                  <a:schemeClr val="tx2">
                    <a:lumMod val="60000"/>
                    <a:lumOff val="40000"/>
                  </a:schemeClr>
                </a:solidFill>
              </a:rPr>
              <a:t>have a set of numbers with upper and lower limits. For example, the </a:t>
            </a:r>
            <a:r>
              <a:rPr lang="en-AU" b="1" dirty="0" err="1" smtClean="0">
                <a:solidFill>
                  <a:schemeClr val="tx2">
                    <a:lumMod val="60000"/>
                    <a:lumOff val="40000"/>
                  </a:schemeClr>
                </a:solidFill>
              </a:rPr>
              <a:t>telNo</a:t>
            </a:r>
            <a:r>
              <a:rPr lang="en-AU" dirty="0" smtClean="0">
                <a:solidFill>
                  <a:schemeClr val="tx2">
                    <a:lumMod val="60000"/>
                    <a:lumOff val="40000"/>
                  </a:schemeClr>
                </a:solidFill>
              </a:rPr>
              <a:t> attribute of the Branch entity type has between one and three values.</a:t>
            </a:r>
            <a:endParaRPr lang="en-US" dirty="0">
              <a:solidFill>
                <a:schemeClr val="tx2">
                  <a:lumMod val="60000"/>
                  <a:lumOff val="4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Derived Attributes</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An attribute that represents a value that is derivable from the value of a related attribute or set of attributes, not necessarily in the same </a:t>
            </a:r>
            <a:r>
              <a:rPr lang="en-US" dirty="0" smtClean="0">
                <a:solidFill>
                  <a:schemeClr val="tx2">
                    <a:lumMod val="60000"/>
                    <a:lumOff val="40000"/>
                  </a:schemeClr>
                </a:solidFill>
              </a:rPr>
              <a:t>entity type. </a:t>
            </a:r>
            <a:endParaRPr lang="en-US" dirty="0">
              <a:solidFill>
                <a:schemeClr val="tx2">
                  <a:lumMod val="60000"/>
                  <a:lumOff val="4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Keys</a:t>
            </a:r>
            <a:endParaRPr lang="en-US" dirty="0">
              <a:solidFill>
                <a:schemeClr val="bg1">
                  <a:lumMod val="95000"/>
                </a:schemeClr>
              </a:solidFill>
            </a:endParaRPr>
          </a:p>
        </p:txBody>
      </p:sp>
      <p:pic>
        <p:nvPicPr>
          <p:cNvPr id="2050" name="Picture 2"/>
          <p:cNvPicPr>
            <a:picLocks noGrp="1" noChangeAspect="1" noChangeArrowheads="1"/>
          </p:cNvPicPr>
          <p:nvPr>
            <p:ph idx="1"/>
          </p:nvPr>
        </p:nvPicPr>
        <p:blipFill>
          <a:blip r:embed="rId2"/>
          <a:srcRect/>
          <a:stretch>
            <a:fillRect/>
          </a:stretch>
        </p:blipFill>
        <p:spPr bwMode="auto">
          <a:xfrm>
            <a:off x="838201" y="1295400"/>
            <a:ext cx="7620000" cy="51054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bg1">
                    <a:lumMod val="95000"/>
                  </a:schemeClr>
                </a:solidFill>
              </a:rPr>
              <a:t>Strong and Weak Entity Types</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US" b="1" dirty="0" smtClean="0">
                <a:solidFill>
                  <a:schemeClr val="tx2">
                    <a:lumMod val="60000"/>
                    <a:lumOff val="40000"/>
                  </a:schemeClr>
                </a:solidFill>
              </a:rPr>
              <a:t>Strong entity type</a:t>
            </a:r>
          </a:p>
          <a:p>
            <a:r>
              <a:rPr lang="en-AU" dirty="0" smtClean="0">
                <a:solidFill>
                  <a:schemeClr val="tx2">
                    <a:lumMod val="60000"/>
                    <a:lumOff val="40000"/>
                  </a:schemeClr>
                </a:solidFill>
              </a:rPr>
              <a:t>An entity type is referred to as being strong if its existence does not depend upon the existence of another entity type.</a:t>
            </a:r>
          </a:p>
          <a:p>
            <a:r>
              <a:rPr lang="en-AU" dirty="0" smtClean="0">
                <a:solidFill>
                  <a:schemeClr val="tx2">
                    <a:lumMod val="60000"/>
                    <a:lumOff val="40000"/>
                  </a:schemeClr>
                </a:solidFill>
              </a:rPr>
              <a:t>A characteristic of a strong entity type is that each entity occurrence is uniquely identifiable using the primary key attribute(s) of that entity type.</a:t>
            </a:r>
            <a:endParaRPr lang="en-US" dirty="0">
              <a:solidFill>
                <a:schemeClr val="tx2">
                  <a:lumMod val="60000"/>
                  <a:lumOff val="4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bg1">
                    <a:lumMod val="95000"/>
                  </a:schemeClr>
                </a:solidFill>
              </a:rPr>
              <a:t>Strong Entity</a:t>
            </a:r>
            <a:endParaRPr lang="en-US" dirty="0">
              <a:solidFill>
                <a:schemeClr val="bg1">
                  <a:lumMod val="95000"/>
                </a:schemeClr>
              </a:solidFill>
            </a:endParaRPr>
          </a:p>
        </p:txBody>
      </p:sp>
      <p:pic>
        <p:nvPicPr>
          <p:cNvPr id="1026" name="Picture 2"/>
          <p:cNvPicPr>
            <a:picLocks noChangeAspect="1" noChangeArrowheads="1"/>
          </p:cNvPicPr>
          <p:nvPr/>
        </p:nvPicPr>
        <p:blipFill>
          <a:blip r:embed="rId2"/>
          <a:srcRect/>
          <a:stretch>
            <a:fillRect/>
          </a:stretch>
        </p:blipFill>
        <p:spPr bwMode="auto">
          <a:xfrm>
            <a:off x="1086944" y="1828801"/>
            <a:ext cx="7513038" cy="4010024"/>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bg1">
                    <a:lumMod val="95000"/>
                  </a:schemeClr>
                </a:solidFill>
              </a:rPr>
              <a:t>Weak Entity</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A weak entity type is dependent on the existence of another entity type.</a:t>
            </a:r>
          </a:p>
          <a:p>
            <a:r>
              <a:rPr lang="en-AU" dirty="0" smtClean="0">
                <a:solidFill>
                  <a:schemeClr val="tx2">
                    <a:lumMod val="60000"/>
                    <a:lumOff val="40000"/>
                  </a:schemeClr>
                </a:solidFill>
              </a:rPr>
              <a:t>A characteristic of a weak entity is that each entity occurrence cannot be uniquely identified using only the attributes associated with that entity type.</a:t>
            </a:r>
            <a:endParaRPr lang="en-US" dirty="0">
              <a:solidFill>
                <a:schemeClr val="tx2">
                  <a:lumMod val="60000"/>
                  <a:lumOff val="4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Structural Constraints</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US" dirty="0" smtClean="0">
                <a:solidFill>
                  <a:schemeClr val="tx2">
                    <a:lumMod val="60000"/>
                    <a:lumOff val="40000"/>
                  </a:schemeClr>
                </a:solidFill>
              </a:rPr>
              <a:t>The main type of </a:t>
            </a:r>
            <a:r>
              <a:rPr lang="en-AU" dirty="0" smtClean="0">
                <a:solidFill>
                  <a:schemeClr val="tx2">
                    <a:lumMod val="60000"/>
                    <a:lumOff val="40000"/>
                  </a:schemeClr>
                </a:solidFill>
              </a:rPr>
              <a:t>constraint on relationships is called </a:t>
            </a:r>
            <a:r>
              <a:rPr lang="en-AU" b="1" dirty="0" smtClean="0">
                <a:solidFill>
                  <a:schemeClr val="tx2">
                    <a:lumMod val="60000"/>
                    <a:lumOff val="40000"/>
                  </a:schemeClr>
                </a:solidFill>
              </a:rPr>
              <a:t>multiplicity.</a:t>
            </a:r>
          </a:p>
          <a:p>
            <a:r>
              <a:rPr lang="en-AU" dirty="0" smtClean="0">
                <a:solidFill>
                  <a:schemeClr val="tx2">
                    <a:lumMod val="60000"/>
                    <a:lumOff val="40000"/>
                  </a:schemeClr>
                </a:solidFill>
              </a:rPr>
              <a:t>Multiplicity constrains the way that entities are related. It is a representation of the policies (or business rules) established by the user or enterprise. </a:t>
            </a:r>
          </a:p>
          <a:p>
            <a:r>
              <a:rPr lang="en-AU" dirty="0" smtClean="0">
                <a:solidFill>
                  <a:schemeClr val="tx2">
                    <a:lumMod val="60000"/>
                    <a:lumOff val="40000"/>
                  </a:schemeClr>
                </a:solidFill>
              </a:rPr>
              <a:t>Ensuring that all appropriate </a:t>
            </a:r>
            <a:r>
              <a:rPr lang="en-AU" b="1" dirty="0" smtClean="0">
                <a:solidFill>
                  <a:schemeClr val="tx2">
                    <a:lumMod val="60000"/>
                    <a:lumOff val="40000"/>
                  </a:schemeClr>
                </a:solidFill>
              </a:rPr>
              <a:t>constraints</a:t>
            </a:r>
            <a:r>
              <a:rPr lang="en-AU" dirty="0" smtClean="0">
                <a:solidFill>
                  <a:schemeClr val="tx2">
                    <a:lumMod val="60000"/>
                    <a:lumOff val="40000"/>
                  </a:schemeClr>
                </a:solidFill>
              </a:rPr>
              <a:t> are identified and represented is an important part of</a:t>
            </a:r>
            <a:r>
              <a:rPr lang="en-AU" b="1" dirty="0" smtClean="0">
                <a:solidFill>
                  <a:schemeClr val="tx2">
                    <a:lumMod val="60000"/>
                    <a:lumOff val="40000"/>
                  </a:schemeClr>
                </a:solidFill>
              </a:rPr>
              <a:t> </a:t>
            </a:r>
            <a:r>
              <a:rPr lang="en-US" dirty="0" smtClean="0">
                <a:solidFill>
                  <a:schemeClr val="tx2">
                    <a:lumMod val="60000"/>
                    <a:lumOff val="40000"/>
                  </a:schemeClr>
                </a:solidFill>
              </a:rPr>
              <a:t>modeling an enterprise.</a:t>
            </a:r>
            <a:endParaRPr lang="en-US" dirty="0">
              <a:solidFill>
                <a:schemeClr val="tx2">
                  <a:lumMod val="60000"/>
                  <a:lumOff val="4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chemeClr val="bg1">
                    <a:lumMod val="95000"/>
                  </a:schemeClr>
                </a:solidFill>
              </a:rPr>
              <a:t>Multiplicity</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the most common degree for relationships is binary. Binary relationships are generally referred to as being </a:t>
            </a:r>
          </a:p>
          <a:p>
            <a:r>
              <a:rPr lang="en-AU" dirty="0" smtClean="0">
                <a:solidFill>
                  <a:schemeClr val="tx2">
                    <a:lumMod val="60000"/>
                    <a:lumOff val="40000"/>
                  </a:schemeClr>
                </a:solidFill>
              </a:rPr>
              <a:t>one-to-one (1:1), </a:t>
            </a:r>
          </a:p>
          <a:p>
            <a:r>
              <a:rPr lang="en-AU" dirty="0" smtClean="0">
                <a:solidFill>
                  <a:schemeClr val="tx2">
                    <a:lumMod val="60000"/>
                    <a:lumOff val="40000"/>
                  </a:schemeClr>
                </a:solidFill>
              </a:rPr>
              <a:t>one-to-many (1:*), </a:t>
            </a:r>
            <a:endParaRPr lang="en-US" b="1" dirty="0" smtClean="0">
              <a:solidFill>
                <a:schemeClr val="tx2">
                  <a:lumMod val="60000"/>
                  <a:lumOff val="40000"/>
                </a:schemeClr>
              </a:solidFill>
            </a:endParaRPr>
          </a:p>
          <a:p>
            <a:r>
              <a:rPr lang="en-AU" dirty="0" smtClean="0">
                <a:solidFill>
                  <a:schemeClr val="tx2">
                    <a:lumMod val="60000"/>
                    <a:lumOff val="40000"/>
                  </a:schemeClr>
                </a:solidFill>
              </a:rPr>
              <a:t>many-to-many (*:*). </a:t>
            </a:r>
            <a:endParaRPr lang="en-US" dirty="0">
              <a:solidFill>
                <a:schemeClr val="tx2">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a:bodyPr>
          <a:lstStyle/>
          <a:p>
            <a:pPr fontAlgn="auto">
              <a:spcAft>
                <a:spcPts val="0"/>
              </a:spcAft>
              <a:defRPr/>
            </a:pPr>
            <a:r>
              <a:rPr lang="en-US" sz="3200" b="1" dirty="0" smtClean="0">
                <a:solidFill>
                  <a:schemeClr val="bg1">
                    <a:lumMod val="95000"/>
                  </a:schemeClr>
                </a:solidFill>
              </a:rPr>
              <a:t>Entity Types</a:t>
            </a:r>
            <a:endParaRPr lang="fr-CA" sz="3200" dirty="0" smtClean="0">
              <a:solidFill>
                <a:schemeClr val="bg1">
                  <a:lumMod val="95000"/>
                </a:schemeClr>
              </a:solidFill>
            </a:endParaRPr>
          </a:p>
        </p:txBody>
      </p:sp>
      <p:sp>
        <p:nvSpPr>
          <p:cNvPr id="6" name="Espace réservé du contenu 2"/>
          <p:cNvSpPr>
            <a:spLocks noGrp="1"/>
          </p:cNvSpPr>
          <p:nvPr>
            <p:ph idx="1"/>
          </p:nvPr>
        </p:nvSpPr>
        <p:spPr/>
        <p:txBody>
          <a:bodyPr rtlCol="0">
            <a:normAutofit/>
          </a:bodyPr>
          <a:lstStyle/>
          <a:p>
            <a:r>
              <a:rPr lang="en-AU" dirty="0" smtClean="0">
                <a:solidFill>
                  <a:schemeClr val="tx2">
                    <a:lumMod val="60000"/>
                    <a:lumOff val="40000"/>
                  </a:schemeClr>
                </a:solidFill>
              </a:rPr>
              <a:t>A group of objects with the same properties, which are identified by the enterprise as having an independent existence.</a:t>
            </a:r>
          </a:p>
          <a:p>
            <a:r>
              <a:rPr lang="en-AU" b="1" dirty="0" smtClean="0">
                <a:solidFill>
                  <a:schemeClr val="tx2">
                    <a:lumMod val="60000"/>
                    <a:lumOff val="40000"/>
                  </a:schemeClr>
                </a:solidFill>
              </a:rPr>
              <a:t>Entity occurrence </a:t>
            </a:r>
            <a:r>
              <a:rPr lang="en-AU" dirty="0" smtClean="0">
                <a:solidFill>
                  <a:schemeClr val="tx2">
                    <a:lumMod val="60000"/>
                    <a:lumOff val="40000"/>
                  </a:schemeClr>
                </a:solidFill>
              </a:rPr>
              <a:t>A uniquely identifiable object of an entity type.</a:t>
            </a:r>
            <a:endParaRPr lang="fr-CA" dirty="0" smtClean="0">
              <a:solidFill>
                <a:schemeClr val="tx2">
                  <a:lumMod val="60000"/>
                  <a:lumOff val="40000"/>
                </a:schemeClr>
              </a:solidFill>
            </a:endParaRPr>
          </a:p>
        </p:txBody>
      </p:sp>
      <p:sp>
        <p:nvSpPr>
          <p:cNvPr id="4" name="Oval 3"/>
          <p:cNvSpPr/>
          <p:nvPr/>
        </p:nvSpPr>
        <p:spPr>
          <a:xfrm>
            <a:off x="3505200" y="4419600"/>
            <a:ext cx="1447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133600" y="4876800"/>
            <a:ext cx="914400" cy="400110"/>
          </a:xfrm>
          <a:prstGeom prst="rect">
            <a:avLst/>
          </a:prstGeom>
          <a:noFill/>
        </p:spPr>
        <p:txBody>
          <a:bodyPr wrap="square" rtlCol="0">
            <a:spAutoFit/>
          </a:bodyPr>
          <a:lstStyle/>
          <a:p>
            <a:r>
              <a:rPr lang="en-US" sz="2000" dirty="0" smtClean="0"/>
              <a:t>Entity</a:t>
            </a:r>
            <a:endParaRPr lang="en-US" sz="2000" dirty="0"/>
          </a:p>
        </p:txBody>
      </p:sp>
      <p:cxnSp>
        <p:nvCxnSpPr>
          <p:cNvPr id="8" name="Straight Arrow Connector 7"/>
          <p:cNvCxnSpPr>
            <a:stCxn id="5" idx="3"/>
          </p:cNvCxnSpPr>
          <p:nvPr/>
        </p:nvCxnSpPr>
        <p:spPr>
          <a:xfrm flipV="1">
            <a:off x="3048000" y="4876800"/>
            <a:ext cx="457200" cy="20005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lumMod val="95000"/>
                  </a:schemeClr>
                </a:solidFill>
              </a:rPr>
              <a:t>Represent Multiplicity Constraints</a:t>
            </a:r>
            <a:r>
              <a:rPr lang="en-US" dirty="0" smtClean="0">
                <a:solidFill>
                  <a:schemeClr val="bg1">
                    <a:lumMod val="95000"/>
                  </a:schemeClr>
                </a:solidFill>
              </a:rPr>
              <a:t>.</a:t>
            </a:r>
            <a:endParaRPr lang="en-US" dirty="0">
              <a:solidFill>
                <a:schemeClr val="bg1">
                  <a:lumMod val="95000"/>
                </a:schemeClr>
              </a:solidFill>
            </a:endParaRPr>
          </a:p>
        </p:txBody>
      </p:sp>
      <p:pic>
        <p:nvPicPr>
          <p:cNvPr id="1026" name="Picture 2"/>
          <p:cNvPicPr>
            <a:picLocks noChangeAspect="1" noChangeArrowheads="1"/>
          </p:cNvPicPr>
          <p:nvPr/>
        </p:nvPicPr>
        <p:blipFill>
          <a:blip r:embed="rId2"/>
          <a:srcRect/>
          <a:stretch>
            <a:fillRect/>
          </a:stretch>
        </p:blipFill>
        <p:spPr bwMode="auto">
          <a:xfrm>
            <a:off x="169593" y="1933574"/>
            <a:ext cx="8822278" cy="416242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lumMod val="95000"/>
                  </a:schemeClr>
                </a:solidFill>
              </a:rPr>
              <a:t>Cardinality and Participation Constraints</a:t>
            </a:r>
            <a:endParaRPr lang="en-US" sz="3600" dirty="0">
              <a:solidFill>
                <a:schemeClr val="bg1">
                  <a:lumMod val="95000"/>
                </a:schemeClr>
              </a:solidFill>
            </a:endParaRPr>
          </a:p>
        </p:txBody>
      </p:sp>
      <p:sp>
        <p:nvSpPr>
          <p:cNvPr id="3" name="Content Placeholder 2"/>
          <p:cNvSpPr>
            <a:spLocks noGrp="1"/>
          </p:cNvSpPr>
          <p:nvPr>
            <p:ph idx="1"/>
          </p:nvPr>
        </p:nvSpPr>
        <p:spPr>
          <a:xfrm>
            <a:off x="457200" y="1447800"/>
            <a:ext cx="8229600" cy="5029200"/>
          </a:xfrm>
        </p:spPr>
        <p:txBody>
          <a:bodyPr/>
          <a:lstStyle/>
          <a:p>
            <a:r>
              <a:rPr lang="en-AU" dirty="0" smtClean="0">
                <a:solidFill>
                  <a:schemeClr val="tx2">
                    <a:lumMod val="60000"/>
                    <a:lumOff val="40000"/>
                  </a:schemeClr>
                </a:solidFill>
              </a:rPr>
              <a:t>Multiplicity actually consists of two separate constraints known as cardinality </a:t>
            </a:r>
            <a:r>
              <a:rPr lang="en-AU" dirty="0" smtClean="0">
                <a:solidFill>
                  <a:schemeClr val="tx2">
                    <a:lumMod val="60000"/>
                    <a:lumOff val="40000"/>
                  </a:schemeClr>
                </a:solidFill>
              </a:rPr>
              <a:t>and </a:t>
            </a:r>
            <a:r>
              <a:rPr lang="en-US" dirty="0" smtClean="0">
                <a:solidFill>
                  <a:schemeClr val="tx2">
                    <a:lumMod val="60000"/>
                    <a:lumOff val="40000"/>
                  </a:schemeClr>
                </a:solidFill>
              </a:rPr>
              <a:t>participation.</a:t>
            </a:r>
          </a:p>
          <a:p>
            <a:r>
              <a:rPr lang="en-AU" b="1" dirty="0" smtClean="0">
                <a:solidFill>
                  <a:schemeClr val="tx2">
                    <a:lumMod val="60000"/>
                    <a:lumOff val="40000"/>
                  </a:schemeClr>
                </a:solidFill>
              </a:rPr>
              <a:t>Cardinality</a:t>
            </a:r>
            <a:r>
              <a:rPr lang="en-AU" dirty="0" smtClean="0">
                <a:solidFill>
                  <a:schemeClr val="tx2">
                    <a:lumMod val="60000"/>
                    <a:lumOff val="40000"/>
                  </a:schemeClr>
                </a:solidFill>
              </a:rPr>
              <a:t> Describes </a:t>
            </a:r>
            <a:r>
              <a:rPr lang="en-AU" dirty="0" smtClean="0">
                <a:solidFill>
                  <a:schemeClr val="tx2">
                    <a:lumMod val="60000"/>
                    <a:lumOff val="40000"/>
                  </a:schemeClr>
                </a:solidFill>
              </a:rPr>
              <a:t>the maximum number of possible relationship </a:t>
            </a:r>
            <a:r>
              <a:rPr lang="en-AU" dirty="0" smtClean="0">
                <a:solidFill>
                  <a:schemeClr val="tx2">
                    <a:lumMod val="60000"/>
                    <a:lumOff val="40000"/>
                  </a:schemeClr>
                </a:solidFill>
              </a:rPr>
              <a:t>occurrences for </a:t>
            </a:r>
            <a:r>
              <a:rPr lang="en-AU" dirty="0" smtClean="0">
                <a:solidFill>
                  <a:schemeClr val="tx2">
                    <a:lumMod val="60000"/>
                    <a:lumOff val="40000"/>
                  </a:schemeClr>
                </a:solidFill>
              </a:rPr>
              <a:t>an entity participating in a given relationship type</a:t>
            </a:r>
            <a:r>
              <a:rPr lang="en-AU" dirty="0" smtClean="0">
                <a:solidFill>
                  <a:schemeClr val="tx2">
                    <a:lumMod val="60000"/>
                    <a:lumOff val="40000"/>
                  </a:schemeClr>
                </a:solidFill>
              </a:rPr>
              <a:t>.</a:t>
            </a:r>
          </a:p>
          <a:p>
            <a:r>
              <a:rPr lang="en-AU" dirty="0" smtClean="0">
                <a:solidFill>
                  <a:schemeClr val="tx2">
                    <a:lumMod val="60000"/>
                    <a:lumOff val="40000"/>
                  </a:schemeClr>
                </a:solidFill>
              </a:rPr>
              <a:t>The cardinality of a </a:t>
            </a:r>
            <a:r>
              <a:rPr lang="en-AU" dirty="0" smtClean="0">
                <a:solidFill>
                  <a:schemeClr val="tx2">
                    <a:lumMod val="60000"/>
                    <a:lumOff val="40000"/>
                  </a:schemeClr>
                </a:solidFill>
              </a:rPr>
              <a:t>relationship appears </a:t>
            </a:r>
            <a:r>
              <a:rPr lang="en-AU" dirty="0" smtClean="0">
                <a:solidFill>
                  <a:schemeClr val="tx2">
                    <a:lumMod val="60000"/>
                    <a:lumOff val="40000"/>
                  </a:schemeClr>
                </a:solidFill>
              </a:rPr>
              <a:t>as the </a:t>
            </a:r>
            <a:r>
              <a:rPr lang="en-AU" i="1" dirty="0" smtClean="0">
                <a:solidFill>
                  <a:schemeClr val="tx2">
                    <a:lumMod val="60000"/>
                    <a:lumOff val="40000"/>
                  </a:schemeClr>
                </a:solidFill>
              </a:rPr>
              <a:t>maximum values for the multiplicity ranges on either side of the relationship.</a:t>
            </a:r>
            <a:endParaRPr lang="en-US" dirty="0">
              <a:solidFill>
                <a:schemeClr val="tx2">
                  <a:lumMod val="60000"/>
                  <a:lumOff val="4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lumMod val="95000"/>
                  </a:schemeClr>
                </a:solidFill>
              </a:rPr>
              <a:t>Cardinality and Participation Constraints</a:t>
            </a:r>
            <a:endParaRPr lang="en-US" sz="3600" dirty="0">
              <a:solidFill>
                <a:schemeClr val="bg1">
                  <a:lumMod val="95000"/>
                </a:schemeClr>
              </a:solidFill>
            </a:endParaRPr>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The participation constraint represents whether all entity occurrences are involved in </a:t>
            </a:r>
            <a:r>
              <a:rPr lang="en-AU" dirty="0" smtClean="0">
                <a:solidFill>
                  <a:schemeClr val="tx2">
                    <a:lumMod val="60000"/>
                    <a:lumOff val="40000"/>
                  </a:schemeClr>
                </a:solidFill>
              </a:rPr>
              <a:t>a particular </a:t>
            </a:r>
            <a:r>
              <a:rPr lang="en-AU" dirty="0" smtClean="0">
                <a:solidFill>
                  <a:schemeClr val="tx2">
                    <a:lumMod val="60000"/>
                    <a:lumOff val="40000"/>
                  </a:schemeClr>
                </a:solidFill>
              </a:rPr>
              <a:t>relationship (referred to as </a:t>
            </a:r>
            <a:r>
              <a:rPr lang="en-AU" b="1" dirty="0" smtClean="0">
                <a:solidFill>
                  <a:schemeClr val="tx2">
                    <a:lumMod val="60000"/>
                    <a:lumOff val="40000"/>
                  </a:schemeClr>
                </a:solidFill>
              </a:rPr>
              <a:t>mandatory participation) </a:t>
            </a:r>
            <a:r>
              <a:rPr lang="en-AU" dirty="0" smtClean="0">
                <a:solidFill>
                  <a:schemeClr val="tx2">
                    <a:lumMod val="60000"/>
                    <a:lumOff val="40000"/>
                  </a:schemeClr>
                </a:solidFill>
              </a:rPr>
              <a:t>or only some</a:t>
            </a:r>
            <a:r>
              <a:rPr lang="en-AU" b="1" dirty="0" smtClean="0">
                <a:solidFill>
                  <a:schemeClr val="tx2">
                    <a:lumMod val="60000"/>
                    <a:lumOff val="40000"/>
                  </a:schemeClr>
                </a:solidFill>
              </a:rPr>
              <a:t> (</a:t>
            </a:r>
            <a:r>
              <a:rPr lang="en-AU" dirty="0" smtClean="0">
                <a:solidFill>
                  <a:schemeClr val="tx2">
                    <a:lumMod val="60000"/>
                    <a:lumOff val="40000"/>
                  </a:schemeClr>
                </a:solidFill>
              </a:rPr>
              <a:t>referred </a:t>
            </a:r>
            <a:r>
              <a:rPr lang="en-AU" dirty="0" smtClean="0">
                <a:solidFill>
                  <a:schemeClr val="tx2">
                    <a:lumMod val="60000"/>
                    <a:lumOff val="40000"/>
                  </a:schemeClr>
                </a:solidFill>
              </a:rPr>
              <a:t>to </a:t>
            </a:r>
            <a:r>
              <a:rPr lang="en-US" dirty="0" smtClean="0">
                <a:solidFill>
                  <a:schemeClr val="tx2">
                    <a:lumMod val="60000"/>
                    <a:lumOff val="40000"/>
                  </a:schemeClr>
                </a:solidFill>
              </a:rPr>
              <a:t>as </a:t>
            </a:r>
            <a:r>
              <a:rPr lang="en-US" b="1" dirty="0" smtClean="0">
                <a:solidFill>
                  <a:schemeClr val="tx2">
                    <a:lumMod val="60000"/>
                    <a:lumOff val="40000"/>
                  </a:schemeClr>
                </a:solidFill>
              </a:rPr>
              <a:t>optional participation).</a:t>
            </a:r>
          </a:p>
          <a:p>
            <a:r>
              <a:rPr lang="en-US" dirty="0" smtClean="0">
                <a:solidFill>
                  <a:schemeClr val="tx2">
                    <a:lumMod val="60000"/>
                    <a:lumOff val="40000"/>
                  </a:schemeClr>
                </a:solidFill>
              </a:rPr>
              <a:t>Optional </a:t>
            </a:r>
            <a:r>
              <a:rPr lang="en-US" dirty="0" smtClean="0">
                <a:solidFill>
                  <a:schemeClr val="tx2">
                    <a:lumMod val="60000"/>
                    <a:lumOff val="40000"/>
                  </a:schemeClr>
                </a:solidFill>
              </a:rPr>
              <a:t>participation </a:t>
            </a:r>
            <a:r>
              <a:rPr lang="en-AU" dirty="0" smtClean="0">
                <a:solidFill>
                  <a:schemeClr val="tx2">
                    <a:lumMod val="60000"/>
                    <a:lumOff val="40000"/>
                  </a:schemeClr>
                </a:solidFill>
              </a:rPr>
              <a:t>is </a:t>
            </a:r>
            <a:r>
              <a:rPr lang="en-AU" dirty="0" smtClean="0">
                <a:solidFill>
                  <a:schemeClr val="tx2">
                    <a:lumMod val="60000"/>
                    <a:lumOff val="40000"/>
                  </a:schemeClr>
                </a:solidFill>
              </a:rPr>
              <a:t>represented as a minimum value of 0 while mandatory participation is shown </a:t>
            </a:r>
            <a:r>
              <a:rPr lang="en-AU" dirty="0" smtClean="0">
                <a:solidFill>
                  <a:schemeClr val="tx2">
                    <a:lumMod val="60000"/>
                    <a:lumOff val="40000"/>
                  </a:schemeClr>
                </a:solidFill>
              </a:rPr>
              <a:t>as minimum </a:t>
            </a:r>
            <a:r>
              <a:rPr lang="en-AU" dirty="0" smtClean="0">
                <a:solidFill>
                  <a:schemeClr val="tx2">
                    <a:lumMod val="60000"/>
                    <a:lumOff val="40000"/>
                  </a:schemeClr>
                </a:solidFill>
              </a:rPr>
              <a:t>value of 1.</a:t>
            </a:r>
            <a:endParaRPr lang="en-US" dirty="0">
              <a:solidFill>
                <a:schemeClr val="tx2">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Relationship Types</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A </a:t>
            </a:r>
            <a:r>
              <a:rPr lang="en-AU" b="1" dirty="0" smtClean="0">
                <a:solidFill>
                  <a:schemeClr val="tx2">
                    <a:lumMod val="60000"/>
                    <a:lumOff val="40000"/>
                  </a:schemeClr>
                </a:solidFill>
              </a:rPr>
              <a:t>relationship type is a set of associations between one or more participating entity types.</a:t>
            </a:r>
          </a:p>
          <a:p>
            <a:r>
              <a:rPr lang="en-AU" dirty="0" smtClean="0">
                <a:solidFill>
                  <a:schemeClr val="tx2">
                    <a:lumMod val="60000"/>
                    <a:lumOff val="40000"/>
                  </a:schemeClr>
                </a:solidFill>
              </a:rPr>
              <a:t>Each relationship type is given a name that describes its function.</a:t>
            </a:r>
          </a:p>
          <a:p>
            <a:r>
              <a:rPr lang="en-US" dirty="0" smtClean="0">
                <a:solidFill>
                  <a:schemeClr val="tx2">
                    <a:lumMod val="60000"/>
                    <a:lumOff val="40000"/>
                  </a:schemeClr>
                </a:solidFill>
              </a:rPr>
              <a:t>An arrow symbol </a:t>
            </a:r>
            <a:r>
              <a:rPr lang="en-AU" dirty="0" smtClean="0">
                <a:solidFill>
                  <a:schemeClr val="tx2">
                    <a:lumMod val="60000"/>
                    <a:lumOff val="40000"/>
                  </a:schemeClr>
                </a:solidFill>
              </a:rPr>
              <a:t>is placed beside the name indicating the correct direction for a reader to interpret the relationship name (for example, Branch Has Staff)</a:t>
            </a:r>
            <a:endParaRPr lang="en-US" dirty="0">
              <a:solidFill>
                <a:schemeClr val="tx2">
                  <a:lumMod val="60000"/>
                  <a:lumOff val="4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Relationship Types</a:t>
            </a:r>
            <a:endParaRPr lang="en-US" dirty="0"/>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Each relationship type is shown as a line connecting the associated entity types, labelled with the name of the relationship. Normally, a relationship is named using a verb (for example, </a:t>
            </a:r>
            <a:r>
              <a:rPr lang="en-AU" i="1" dirty="0" smtClean="0">
                <a:solidFill>
                  <a:schemeClr val="tx2">
                    <a:lumMod val="60000"/>
                    <a:lumOff val="40000"/>
                  </a:schemeClr>
                </a:solidFill>
              </a:rPr>
              <a:t>Supervises or Manages) or a short phrase including a verb (for example, </a:t>
            </a:r>
            <a:r>
              <a:rPr lang="en-AU" i="1" dirty="0" err="1" smtClean="0">
                <a:solidFill>
                  <a:schemeClr val="tx2">
                    <a:lumMod val="60000"/>
                    <a:lumOff val="40000"/>
                  </a:schemeClr>
                </a:solidFill>
              </a:rPr>
              <a:t>LeasedBy</a:t>
            </a:r>
            <a:r>
              <a:rPr lang="en-AU" i="1" dirty="0" smtClean="0">
                <a:solidFill>
                  <a:schemeClr val="tx2">
                    <a:lumMod val="60000"/>
                    <a:lumOff val="40000"/>
                  </a:schemeClr>
                </a:solidFill>
              </a:rPr>
              <a:t>).</a:t>
            </a:r>
            <a:endParaRPr lang="en-US" dirty="0">
              <a:solidFill>
                <a:schemeClr val="tx2">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Degree of Relationship Type</a:t>
            </a:r>
            <a:endParaRPr lang="en-US" dirty="0">
              <a:solidFill>
                <a:schemeClr val="bg1">
                  <a:lumMod val="95000"/>
                </a:schemeClr>
              </a:solidFill>
            </a:endParaRPr>
          </a:p>
        </p:txBody>
      </p:sp>
      <p:sp>
        <p:nvSpPr>
          <p:cNvPr id="3" name="Content Placeholder 2"/>
          <p:cNvSpPr>
            <a:spLocks noGrp="1"/>
          </p:cNvSpPr>
          <p:nvPr>
            <p:ph idx="1"/>
          </p:nvPr>
        </p:nvSpPr>
        <p:spPr>
          <a:xfrm>
            <a:off x="457200" y="1524000"/>
            <a:ext cx="8382000" cy="5029200"/>
          </a:xfrm>
        </p:spPr>
        <p:txBody>
          <a:bodyPr/>
          <a:lstStyle/>
          <a:p>
            <a:r>
              <a:rPr lang="en-AU" dirty="0" smtClean="0">
                <a:solidFill>
                  <a:schemeClr val="tx2">
                    <a:lumMod val="60000"/>
                    <a:lumOff val="40000"/>
                  </a:schemeClr>
                </a:solidFill>
              </a:rPr>
              <a:t>The entities involved in a particular relationship type are referred to as </a:t>
            </a:r>
            <a:r>
              <a:rPr lang="en-AU" b="1" dirty="0" smtClean="0">
                <a:solidFill>
                  <a:schemeClr val="tx2">
                    <a:lumMod val="60000"/>
                    <a:lumOff val="40000"/>
                  </a:schemeClr>
                </a:solidFill>
              </a:rPr>
              <a:t>participants </a:t>
            </a:r>
            <a:r>
              <a:rPr lang="en-AU" dirty="0" smtClean="0">
                <a:solidFill>
                  <a:schemeClr val="tx2">
                    <a:lumMod val="60000"/>
                    <a:lumOff val="40000"/>
                  </a:schemeClr>
                </a:solidFill>
              </a:rPr>
              <a:t>in that relationship. The number of participants in a relationship type is called the </a:t>
            </a:r>
            <a:r>
              <a:rPr lang="en-AU" b="1" dirty="0" smtClean="0">
                <a:solidFill>
                  <a:schemeClr val="tx2">
                    <a:lumMod val="60000"/>
                    <a:lumOff val="40000"/>
                  </a:schemeClr>
                </a:solidFill>
              </a:rPr>
              <a:t>degree </a:t>
            </a:r>
            <a:r>
              <a:rPr lang="en-AU" dirty="0" smtClean="0">
                <a:solidFill>
                  <a:schemeClr val="tx2">
                    <a:lumMod val="60000"/>
                    <a:lumOff val="40000"/>
                  </a:schemeClr>
                </a:solidFill>
              </a:rPr>
              <a:t>of that relationship.</a:t>
            </a:r>
          </a:p>
          <a:p>
            <a:r>
              <a:rPr lang="en-AU" dirty="0" smtClean="0">
                <a:solidFill>
                  <a:schemeClr val="tx2">
                    <a:lumMod val="60000"/>
                    <a:lumOff val="40000"/>
                  </a:schemeClr>
                </a:solidFill>
              </a:rPr>
              <a:t>A relationship of degree two is called </a:t>
            </a:r>
            <a:r>
              <a:rPr lang="en-AU" b="1" dirty="0" smtClean="0">
                <a:solidFill>
                  <a:schemeClr val="tx2">
                    <a:lumMod val="60000"/>
                    <a:lumOff val="40000"/>
                  </a:schemeClr>
                </a:solidFill>
              </a:rPr>
              <a:t>binary.</a:t>
            </a:r>
          </a:p>
          <a:p>
            <a:r>
              <a:rPr lang="en-AU" dirty="0" smtClean="0">
                <a:solidFill>
                  <a:schemeClr val="tx2">
                    <a:lumMod val="60000"/>
                    <a:lumOff val="40000"/>
                  </a:schemeClr>
                </a:solidFill>
              </a:rPr>
              <a:t>A relationship of degree three is called </a:t>
            </a:r>
            <a:r>
              <a:rPr lang="en-AU" b="1" dirty="0" smtClean="0">
                <a:solidFill>
                  <a:schemeClr val="tx2">
                    <a:lumMod val="60000"/>
                    <a:lumOff val="40000"/>
                  </a:schemeClr>
                </a:solidFill>
              </a:rPr>
              <a:t>ternary.</a:t>
            </a:r>
          </a:p>
          <a:p>
            <a:r>
              <a:rPr lang="en-AU" dirty="0" smtClean="0">
                <a:solidFill>
                  <a:schemeClr val="tx2">
                    <a:lumMod val="60000"/>
                    <a:lumOff val="40000"/>
                  </a:schemeClr>
                </a:solidFill>
              </a:rPr>
              <a:t>A relationship of degree four is called </a:t>
            </a:r>
            <a:r>
              <a:rPr lang="en-AU" b="1" dirty="0" smtClean="0">
                <a:solidFill>
                  <a:schemeClr val="tx2">
                    <a:lumMod val="60000"/>
                    <a:lumOff val="40000"/>
                  </a:schemeClr>
                </a:solidFill>
              </a:rPr>
              <a:t>quaternary.</a:t>
            </a:r>
            <a:endParaRPr lang="en-US" dirty="0">
              <a:solidFill>
                <a:schemeClr val="tx2">
                  <a:lumMod val="60000"/>
                  <a:lumOff val="4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Degree of Relationship Type</a:t>
            </a:r>
            <a:endParaRPr lang="en-US" dirty="0"/>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The UML notation uses a diamond to represent relationships with degrees higher than binary. The name of the relationship is displayed inside the diamond and in this case the directional arrow normally associated with the name is omitted.</a:t>
            </a:r>
            <a:endParaRPr lang="en-US" dirty="0">
              <a:solidFill>
                <a:schemeClr val="tx2">
                  <a:lumMod val="60000"/>
                  <a:lumOff val="40000"/>
                </a:schemeClr>
              </a:solidFill>
            </a:endParaRPr>
          </a:p>
        </p:txBody>
      </p:sp>
      <p:sp>
        <p:nvSpPr>
          <p:cNvPr id="4" name="Diamond 3"/>
          <p:cNvSpPr/>
          <p:nvPr/>
        </p:nvSpPr>
        <p:spPr>
          <a:xfrm>
            <a:off x="3733800" y="5105400"/>
            <a:ext cx="1981200" cy="1143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76400" y="5334000"/>
            <a:ext cx="1196161" cy="400110"/>
          </a:xfrm>
          <a:prstGeom prst="rect">
            <a:avLst/>
          </a:prstGeom>
          <a:noFill/>
        </p:spPr>
        <p:txBody>
          <a:bodyPr wrap="none" rtlCol="0">
            <a:spAutoFit/>
          </a:bodyPr>
          <a:lstStyle/>
          <a:p>
            <a:r>
              <a:rPr lang="en-US" sz="2000" b="1" dirty="0" smtClean="0"/>
              <a:t>Relation</a:t>
            </a:r>
            <a:endParaRPr lang="en-US" sz="2000" b="1" dirty="0"/>
          </a:p>
        </p:txBody>
      </p:sp>
      <p:cxnSp>
        <p:nvCxnSpPr>
          <p:cNvPr id="7" name="Straight Arrow Connector 6"/>
          <p:cNvCxnSpPr>
            <a:stCxn id="5" idx="3"/>
          </p:cNvCxnSpPr>
          <p:nvPr/>
        </p:nvCxnSpPr>
        <p:spPr>
          <a:xfrm flipV="1">
            <a:off x="2872561" y="5486400"/>
            <a:ext cx="1089839" cy="4765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Recursive Relationship</a:t>
            </a:r>
            <a:endParaRPr lang="en-US" dirty="0">
              <a:solidFill>
                <a:schemeClr val="bg1">
                  <a:lumMod val="95000"/>
                </a:schemeClr>
              </a:solidFill>
            </a:endParaRPr>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A relationship type where the </a:t>
            </a:r>
            <a:r>
              <a:rPr lang="en-AU" i="1" dirty="0" smtClean="0">
                <a:solidFill>
                  <a:schemeClr val="tx2">
                    <a:lumMod val="60000"/>
                    <a:lumOff val="40000"/>
                  </a:schemeClr>
                </a:solidFill>
              </a:rPr>
              <a:t>same entity type participates more </a:t>
            </a:r>
            <a:r>
              <a:rPr lang="en-AU" dirty="0" smtClean="0">
                <a:solidFill>
                  <a:schemeClr val="tx2">
                    <a:lumMod val="60000"/>
                    <a:lumOff val="40000"/>
                  </a:schemeClr>
                </a:solidFill>
              </a:rPr>
              <a:t>than once in </a:t>
            </a:r>
            <a:r>
              <a:rPr lang="en-AU" i="1" dirty="0" smtClean="0">
                <a:solidFill>
                  <a:schemeClr val="tx2">
                    <a:lumMod val="60000"/>
                    <a:lumOff val="40000"/>
                  </a:schemeClr>
                </a:solidFill>
              </a:rPr>
              <a:t>different roles.</a:t>
            </a:r>
          </a:p>
          <a:p>
            <a:r>
              <a:rPr lang="en-AU" dirty="0" smtClean="0">
                <a:solidFill>
                  <a:schemeClr val="tx2">
                    <a:lumMod val="60000"/>
                    <a:lumOff val="40000"/>
                  </a:schemeClr>
                </a:solidFill>
              </a:rPr>
              <a:t>Consider a recursive relationship called </a:t>
            </a:r>
            <a:r>
              <a:rPr lang="en-AU" i="1" dirty="0" smtClean="0">
                <a:solidFill>
                  <a:schemeClr val="tx2">
                    <a:lumMod val="60000"/>
                    <a:lumOff val="40000"/>
                  </a:schemeClr>
                </a:solidFill>
              </a:rPr>
              <a:t>Supervises, which represents an association of </a:t>
            </a:r>
            <a:r>
              <a:rPr lang="en-AU" dirty="0" smtClean="0">
                <a:solidFill>
                  <a:schemeClr val="tx2">
                    <a:lumMod val="60000"/>
                    <a:lumOff val="40000"/>
                  </a:schemeClr>
                </a:solidFill>
              </a:rPr>
              <a:t>staff with a Supervisor where the Supervisor is also a member of staff.</a:t>
            </a:r>
            <a:endParaRPr lang="en-US" dirty="0">
              <a:solidFill>
                <a:schemeClr val="tx2">
                  <a:lumMod val="60000"/>
                  <a:lumOff val="4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Recursive Relationship</a:t>
            </a:r>
            <a:endParaRPr lang="en-US" dirty="0"/>
          </a:p>
        </p:txBody>
      </p:sp>
      <p:sp>
        <p:nvSpPr>
          <p:cNvPr id="3" name="Content Placeholder 2"/>
          <p:cNvSpPr>
            <a:spLocks noGrp="1"/>
          </p:cNvSpPr>
          <p:nvPr>
            <p:ph idx="1"/>
          </p:nvPr>
        </p:nvSpPr>
        <p:spPr/>
        <p:txBody>
          <a:bodyPr/>
          <a:lstStyle/>
          <a:p>
            <a:r>
              <a:rPr lang="en-AU" dirty="0" smtClean="0">
                <a:solidFill>
                  <a:schemeClr val="tx2">
                    <a:lumMod val="60000"/>
                    <a:lumOff val="40000"/>
                  </a:schemeClr>
                </a:solidFill>
              </a:rPr>
              <a:t>Relationships may be given </a:t>
            </a:r>
            <a:r>
              <a:rPr lang="en-AU" b="1" dirty="0" smtClean="0">
                <a:solidFill>
                  <a:schemeClr val="tx2">
                    <a:lumMod val="60000"/>
                    <a:lumOff val="40000"/>
                  </a:schemeClr>
                </a:solidFill>
              </a:rPr>
              <a:t>role names </a:t>
            </a:r>
            <a:r>
              <a:rPr lang="en-AU" dirty="0" smtClean="0">
                <a:solidFill>
                  <a:schemeClr val="tx2">
                    <a:lumMod val="60000"/>
                    <a:lumOff val="40000"/>
                  </a:schemeClr>
                </a:solidFill>
              </a:rPr>
              <a:t>to indicate the purpose that each participating entity type plays in a relationship.</a:t>
            </a:r>
          </a:p>
          <a:p>
            <a:r>
              <a:rPr lang="en-AU" dirty="0" smtClean="0">
                <a:solidFill>
                  <a:schemeClr val="tx2">
                    <a:lumMod val="60000"/>
                    <a:lumOff val="40000"/>
                  </a:schemeClr>
                </a:solidFill>
              </a:rPr>
              <a:t> Role names can be important for recursive relationships to determine the function of each participant.</a:t>
            </a:r>
            <a:endParaRPr lang="en-US" dirty="0">
              <a:solidFill>
                <a:schemeClr val="tx2">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rPr>
              <a:t>Recursive Relationship</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557657" y="1828800"/>
            <a:ext cx="6062343" cy="425605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112">
  <a:themeElements>
    <a:clrScheme name="Office">
      <a:dk1>
        <a:sysClr val="windowText" lastClr="000000"/>
      </a:dk1>
      <a:lt1>
        <a:sysClr val="window" lastClr="FEFFFE"/>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Template>
  <TotalTime>249</TotalTime>
  <Words>821</Words>
  <Application>Microsoft Office PowerPoint</Application>
  <PresentationFormat>On-screen Show (4:3)</PresentationFormat>
  <Paragraphs>64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112</vt:lpstr>
      <vt:lpstr> Chapter 5 Entity–Relationship Modeling</vt:lpstr>
      <vt:lpstr>Entity Types</vt:lpstr>
      <vt:lpstr>Relationship Types</vt:lpstr>
      <vt:lpstr>Relationship Types</vt:lpstr>
      <vt:lpstr>Degree of Relationship Type</vt:lpstr>
      <vt:lpstr>Degree of Relationship Type</vt:lpstr>
      <vt:lpstr>Recursive Relationship</vt:lpstr>
      <vt:lpstr>Recursive Relationship</vt:lpstr>
      <vt:lpstr>Recursive Relationship</vt:lpstr>
      <vt:lpstr>Attributes</vt:lpstr>
      <vt:lpstr>Simple and Composite Attributes</vt:lpstr>
      <vt:lpstr>Single-Valued and Multi-Valued Attributes</vt:lpstr>
      <vt:lpstr>Derived Attributes</vt:lpstr>
      <vt:lpstr>Keys</vt:lpstr>
      <vt:lpstr>Strong and Weak Entity Types</vt:lpstr>
      <vt:lpstr>Strong Entity</vt:lpstr>
      <vt:lpstr>Weak Entity</vt:lpstr>
      <vt:lpstr>Structural Constraints</vt:lpstr>
      <vt:lpstr>Multiplicity</vt:lpstr>
      <vt:lpstr>Represent Multiplicity Constraints.</vt:lpstr>
      <vt:lpstr>Cardinality and Participation Constraints</vt:lpstr>
      <vt:lpstr>Cardinality and Participation Constraints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Databases</dc:title>
  <dc:creator>pepsi</dc:creator>
  <cp:lastModifiedBy>pepsi</cp:lastModifiedBy>
  <cp:revision>96</cp:revision>
  <dcterms:created xsi:type="dcterms:W3CDTF">2012-03-07T09:47:13Z</dcterms:created>
  <dcterms:modified xsi:type="dcterms:W3CDTF">2012-04-11T11:03:31Z</dcterms:modified>
</cp:coreProperties>
</file>