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DC2E-FD2F-4E3F-BE1F-9F15F4CCC0F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44A0926-1879-4C8D-A7FA-AB4D565B7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DC2E-FD2F-4E3F-BE1F-9F15F4CCC0F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0926-1879-4C8D-A7FA-AB4D565B7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DC2E-FD2F-4E3F-BE1F-9F15F4CCC0F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0926-1879-4C8D-A7FA-AB4D565B7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DC2E-FD2F-4E3F-BE1F-9F15F4CCC0F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0926-1879-4C8D-A7FA-AB4D565B7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DC2E-FD2F-4E3F-BE1F-9F15F4CCC0F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4A0926-1879-4C8D-A7FA-AB4D565B7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DC2E-FD2F-4E3F-BE1F-9F15F4CCC0F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0926-1879-4C8D-A7FA-AB4D565B7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DC2E-FD2F-4E3F-BE1F-9F15F4CCC0F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0926-1879-4C8D-A7FA-AB4D565B7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DC2E-FD2F-4E3F-BE1F-9F15F4CCC0F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0926-1879-4C8D-A7FA-AB4D565B7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DC2E-FD2F-4E3F-BE1F-9F15F4CCC0F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0926-1879-4C8D-A7FA-AB4D565B7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DC2E-FD2F-4E3F-BE1F-9F15F4CCC0F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0926-1879-4C8D-A7FA-AB4D565B7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DC2E-FD2F-4E3F-BE1F-9F15F4CCC0F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4A0926-1879-4C8D-A7FA-AB4D565B7A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A8DC2E-FD2F-4E3F-BE1F-9F15F4CCC0F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44A0926-1879-4C8D-A7FA-AB4D565B7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Relational Database Management System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362200" y="2931712"/>
            <a:ext cx="6132513" cy="1868888"/>
          </a:xfrm>
        </p:spPr>
        <p:txBody>
          <a:bodyPr>
            <a:normAutofit/>
          </a:bodyPr>
          <a:lstStyle/>
          <a:p>
            <a:r>
              <a:rPr lang="en-US" dirty="0" smtClean="0"/>
              <a:t>A type of database in which records are stored in relational form is called relational database management 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Representing Relational Database Schemas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8193087" cy="431006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The common convention for representing a relation schema is to give the name of the relation</a:t>
            </a:r>
          </a:p>
          <a:p>
            <a:r>
              <a:rPr lang="en-AU" dirty="0" smtClean="0"/>
              <a:t>followed by the attribute names in parentheses. Normally, the primary key is underlined</a:t>
            </a:r>
            <a:r>
              <a:rPr lang="en-AU" dirty="0" smtClean="0"/>
              <a:t>.</a:t>
            </a:r>
          </a:p>
          <a:p>
            <a:r>
              <a:rPr lang="en-AU" dirty="0" smtClean="0"/>
              <a:t>Branch (</a:t>
            </a:r>
            <a:r>
              <a:rPr lang="en-AU" dirty="0" err="1" smtClean="0"/>
              <a:t>branchNo</a:t>
            </a:r>
            <a:r>
              <a:rPr lang="en-AU" dirty="0" smtClean="0"/>
              <a:t>, street, city, postcode)</a:t>
            </a:r>
          </a:p>
          <a:p>
            <a:r>
              <a:rPr lang="en-AU" dirty="0" smtClean="0"/>
              <a:t>Staff (</a:t>
            </a:r>
            <a:r>
              <a:rPr lang="en-AU" dirty="0" err="1" smtClean="0"/>
              <a:t>staffNo</a:t>
            </a:r>
            <a:r>
              <a:rPr lang="en-AU" dirty="0" smtClean="0"/>
              <a:t>, </a:t>
            </a:r>
            <a:r>
              <a:rPr lang="en-AU" dirty="0" err="1" smtClean="0"/>
              <a:t>fName</a:t>
            </a:r>
            <a:r>
              <a:rPr lang="en-AU" dirty="0" smtClean="0"/>
              <a:t>, </a:t>
            </a:r>
            <a:r>
              <a:rPr lang="en-AU" dirty="0" err="1" smtClean="0"/>
              <a:t>lName</a:t>
            </a:r>
            <a:r>
              <a:rPr lang="en-AU" dirty="0" smtClean="0"/>
              <a:t>, position, sex, DOB, salary, </a:t>
            </a:r>
            <a:r>
              <a:rPr lang="en-AU" dirty="0" err="1" smtClean="0"/>
              <a:t>branchNo</a:t>
            </a:r>
            <a:r>
              <a:rPr lang="en-AU" dirty="0" smtClean="0"/>
              <a:t>)</a:t>
            </a:r>
          </a:p>
          <a:p>
            <a:r>
              <a:rPr lang="en-AU" dirty="0" err="1" smtClean="0"/>
              <a:t>PropertyForRent</a:t>
            </a:r>
            <a:r>
              <a:rPr lang="en-AU" dirty="0" smtClean="0"/>
              <a:t> (</a:t>
            </a:r>
            <a:r>
              <a:rPr lang="en-AU" dirty="0" err="1" smtClean="0"/>
              <a:t>propertyNo</a:t>
            </a:r>
            <a:r>
              <a:rPr lang="en-AU" dirty="0" smtClean="0"/>
              <a:t>, street, city, postcode, type, rooms, rent, </a:t>
            </a:r>
            <a:r>
              <a:rPr lang="en-AU" dirty="0" err="1" smtClean="0"/>
              <a:t>ownerNo</a:t>
            </a:r>
            <a:r>
              <a:rPr lang="en-AU" dirty="0" smtClean="0"/>
              <a:t>, </a:t>
            </a:r>
            <a:r>
              <a:rPr lang="en-AU" dirty="0" err="1" smtClean="0"/>
              <a:t>staffNo</a:t>
            </a:r>
            <a:r>
              <a:rPr lang="en-AU" dirty="0" smtClean="0"/>
              <a:t>,</a:t>
            </a:r>
          </a:p>
          <a:p>
            <a:r>
              <a:rPr lang="en-US" dirty="0" err="1" smtClean="0"/>
              <a:t>branchNo</a:t>
            </a:r>
            <a:r>
              <a:rPr lang="en-US" dirty="0" smtClean="0"/>
              <a:t>)</a:t>
            </a:r>
          </a:p>
          <a:p>
            <a:r>
              <a:rPr lang="en-AU" dirty="0" smtClean="0"/>
              <a:t>Client (</a:t>
            </a:r>
            <a:r>
              <a:rPr lang="en-AU" dirty="0" err="1" smtClean="0"/>
              <a:t>clientNo</a:t>
            </a:r>
            <a:r>
              <a:rPr lang="en-AU" dirty="0" smtClean="0"/>
              <a:t>, </a:t>
            </a:r>
            <a:r>
              <a:rPr lang="en-AU" dirty="0" err="1" smtClean="0"/>
              <a:t>fName</a:t>
            </a:r>
            <a:r>
              <a:rPr lang="en-AU" dirty="0" smtClean="0"/>
              <a:t>, </a:t>
            </a:r>
            <a:r>
              <a:rPr lang="en-AU" dirty="0" err="1" smtClean="0"/>
              <a:t>lName</a:t>
            </a:r>
            <a:r>
              <a:rPr lang="en-AU" dirty="0" smtClean="0"/>
              <a:t>, </a:t>
            </a:r>
            <a:r>
              <a:rPr lang="en-AU" dirty="0" err="1" smtClean="0"/>
              <a:t>telNo</a:t>
            </a:r>
            <a:r>
              <a:rPr lang="en-AU" dirty="0" smtClean="0"/>
              <a:t>, </a:t>
            </a:r>
            <a:r>
              <a:rPr lang="en-AU" dirty="0" err="1" smtClean="0"/>
              <a:t>prefType</a:t>
            </a:r>
            <a:r>
              <a:rPr lang="en-AU" dirty="0" smtClean="0"/>
              <a:t>, </a:t>
            </a:r>
            <a:r>
              <a:rPr lang="en-AU" dirty="0" err="1" smtClean="0"/>
              <a:t>maxRent</a:t>
            </a:r>
            <a:r>
              <a:rPr lang="en-AU" dirty="0" smtClean="0"/>
              <a:t>)</a:t>
            </a:r>
            <a:endParaRPr lang="en-A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Integrity Constraints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547938"/>
            <a:ext cx="8382000" cy="43100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Defining the </a:t>
            </a:r>
            <a:r>
              <a:rPr lang="en-AU" dirty="0" smtClean="0"/>
              <a:t>types </a:t>
            </a:r>
            <a:r>
              <a:rPr lang="en-AU" dirty="0" smtClean="0"/>
              <a:t>of operation that are allowed on the data, and a set of integrity constraints, </a:t>
            </a:r>
            <a:r>
              <a:rPr lang="en-AU" dirty="0" smtClean="0"/>
              <a:t>which ensure </a:t>
            </a:r>
            <a:r>
              <a:rPr lang="en-AU" dirty="0" smtClean="0"/>
              <a:t>that the data is accurate</a:t>
            </a:r>
            <a:r>
              <a:rPr lang="en-AU" dirty="0" smtClean="0"/>
              <a:t>.</a:t>
            </a:r>
          </a:p>
          <a:p>
            <a:r>
              <a:rPr lang="en-AU" dirty="0" smtClean="0"/>
              <a:t>The two principal rules for the relational model are known as</a:t>
            </a:r>
          </a:p>
          <a:p>
            <a:r>
              <a:rPr lang="en-AU" b="1" dirty="0" smtClean="0"/>
              <a:t>entity integrity and referential integrity. Other types of integrity constraint are </a:t>
            </a:r>
            <a:r>
              <a:rPr lang="en-AU" b="1" dirty="0" smtClean="0"/>
              <a:t>multiplicity, </a:t>
            </a:r>
            <a:r>
              <a:rPr lang="en-AU" dirty="0" smtClean="0"/>
              <a:t>and </a:t>
            </a:r>
            <a:r>
              <a:rPr lang="en-AU" b="1" dirty="0" smtClean="0"/>
              <a:t>general constraints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547938"/>
            <a:ext cx="8610599" cy="40814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A null can be taken to mean the logical value ‘unknown’. It can mean that a value </a:t>
            </a:r>
            <a:r>
              <a:rPr lang="en-AU" dirty="0" smtClean="0"/>
              <a:t>is not </a:t>
            </a:r>
            <a:r>
              <a:rPr lang="en-AU" dirty="0" smtClean="0"/>
              <a:t>applicable to a particular </a:t>
            </a:r>
            <a:r>
              <a:rPr lang="en-AU" dirty="0" err="1" smtClean="0"/>
              <a:t>tuple</a:t>
            </a:r>
            <a:r>
              <a:rPr lang="en-AU" dirty="0" smtClean="0"/>
              <a:t>, or it could merely mean that no value has yet </a:t>
            </a:r>
            <a:r>
              <a:rPr lang="en-AU" dirty="0" smtClean="0"/>
              <a:t>been supplied.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 </a:t>
            </a:r>
            <a:r>
              <a:rPr lang="en-AU" dirty="0" smtClean="0"/>
              <a:t>Nulls are a way to deal with incomplete or exceptional data. However, a null </a:t>
            </a:r>
            <a:r>
              <a:rPr lang="en-AU" dirty="0" smtClean="0"/>
              <a:t>is not </a:t>
            </a:r>
            <a:r>
              <a:rPr lang="en-AU" dirty="0" smtClean="0"/>
              <a:t>the same as a zero numeric value or a text string filled with spaces; zeros and </a:t>
            </a:r>
            <a:r>
              <a:rPr lang="en-AU" dirty="0" smtClean="0"/>
              <a:t>spaces are </a:t>
            </a:r>
            <a:r>
              <a:rPr lang="en-AU" dirty="0" smtClean="0"/>
              <a:t>values, but a null represents the absence of a value.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Entity Integrity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547938"/>
            <a:ext cx="8534400" cy="40814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By definition, a primary key is a minimal identifier that is used to identify </a:t>
            </a:r>
            <a:r>
              <a:rPr lang="en-AU" dirty="0" err="1" smtClean="0"/>
              <a:t>tuples</a:t>
            </a:r>
            <a:r>
              <a:rPr lang="en-AU" dirty="0" smtClean="0"/>
              <a:t> uniquely</a:t>
            </a:r>
            <a:r>
              <a:rPr lang="en-AU" dirty="0" smtClean="0"/>
              <a:t>. </a:t>
            </a:r>
            <a:endParaRPr lang="en-AU" dirty="0" smtClean="0"/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This </a:t>
            </a:r>
            <a:r>
              <a:rPr lang="en-AU" dirty="0" smtClean="0"/>
              <a:t>means that no subset of the primary key is sufficient to provide </a:t>
            </a:r>
            <a:r>
              <a:rPr lang="en-AU" dirty="0" smtClean="0"/>
              <a:t>unique </a:t>
            </a:r>
            <a:r>
              <a:rPr lang="en-US" dirty="0" smtClean="0"/>
              <a:t>identification </a:t>
            </a:r>
            <a:r>
              <a:rPr lang="en-US" dirty="0" smtClean="0"/>
              <a:t>of </a:t>
            </a:r>
            <a:r>
              <a:rPr lang="en-US" dirty="0" err="1" smtClean="0"/>
              <a:t>tuples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If we allow a null for any part of a primary key, we are </a:t>
            </a:r>
            <a:r>
              <a:rPr lang="en-AU" dirty="0" smtClean="0"/>
              <a:t>implying that </a:t>
            </a:r>
            <a:r>
              <a:rPr lang="en-AU" dirty="0" smtClean="0"/>
              <a:t>not all the attributes are needed to distinguish between </a:t>
            </a:r>
            <a:r>
              <a:rPr lang="en-AU" dirty="0" err="1" smtClean="0"/>
              <a:t>tuples</a:t>
            </a:r>
            <a:r>
              <a:rPr lang="en-AU" dirty="0" smtClean="0"/>
              <a:t>, which </a:t>
            </a:r>
            <a:r>
              <a:rPr lang="en-AU" dirty="0" smtClean="0"/>
              <a:t>contradicts the </a:t>
            </a:r>
            <a:r>
              <a:rPr lang="en-AU" dirty="0" smtClean="0"/>
              <a:t>definition of the primary key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Referential Integrity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547938"/>
            <a:ext cx="8534400" cy="40814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If a foreign key exists in a relation, either the foreign key value </a:t>
            </a:r>
            <a:r>
              <a:rPr lang="en-AU" dirty="0" smtClean="0"/>
              <a:t>must</a:t>
            </a:r>
            <a:r>
              <a:rPr lang="en-AU" b="1" dirty="0" smtClean="0"/>
              <a:t> </a:t>
            </a:r>
            <a:r>
              <a:rPr lang="en-AU" b="1" dirty="0" smtClean="0"/>
              <a:t>match a candidate key value of some </a:t>
            </a:r>
            <a:r>
              <a:rPr lang="en-AU" b="1" dirty="0" err="1" smtClean="0"/>
              <a:t>tuple</a:t>
            </a:r>
            <a:r>
              <a:rPr lang="en-AU" b="1" dirty="0" smtClean="0"/>
              <a:t> in its home relation or </a:t>
            </a:r>
            <a:r>
              <a:rPr lang="en-AU" b="1" dirty="0" smtClean="0"/>
              <a:t>the </a:t>
            </a:r>
            <a:r>
              <a:rPr lang="en-AU" dirty="0" smtClean="0"/>
              <a:t>foreign </a:t>
            </a:r>
            <a:r>
              <a:rPr lang="en-AU" dirty="0" smtClean="0"/>
              <a:t>key value must be wholly null.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Constraints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167062"/>
          </a:xfrm>
        </p:spPr>
        <p:txBody>
          <a:bodyPr>
            <a:normAutofit/>
          </a:bodyPr>
          <a:lstStyle/>
          <a:p>
            <a:r>
              <a:rPr lang="en-AU" dirty="0" smtClean="0"/>
              <a:t>Additional rules specified by the users or database administrators </a:t>
            </a:r>
            <a:r>
              <a:rPr lang="en-AU" dirty="0" smtClean="0"/>
              <a:t>of</a:t>
            </a:r>
            <a:r>
              <a:rPr lang="en-AU" b="1" dirty="0" smtClean="0"/>
              <a:t> </a:t>
            </a:r>
            <a:r>
              <a:rPr lang="en-AU" b="1" dirty="0" smtClean="0"/>
              <a:t>a database that define or constrain some aspect of the enterprise.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Views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8528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The dynamic result of one or more relational operations operating on the </a:t>
            </a:r>
            <a:r>
              <a:rPr lang="en-AU" dirty="0" smtClean="0"/>
              <a:t>base relations </a:t>
            </a:r>
            <a:r>
              <a:rPr lang="en-AU" dirty="0" smtClean="0"/>
              <a:t>to produce another relation. </a:t>
            </a:r>
            <a:endParaRPr lang="en-AU" dirty="0" smtClean="0"/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A </a:t>
            </a:r>
            <a:r>
              <a:rPr lang="en-AU" dirty="0" smtClean="0"/>
              <a:t>view is a </a:t>
            </a:r>
            <a:r>
              <a:rPr lang="en-AU" i="1" dirty="0" smtClean="0"/>
              <a:t>virtual relation that does </a:t>
            </a:r>
            <a:r>
              <a:rPr lang="en-AU" i="1" dirty="0" smtClean="0"/>
              <a:t>not </a:t>
            </a:r>
            <a:r>
              <a:rPr lang="en-AU" dirty="0" smtClean="0"/>
              <a:t>necessarily </a:t>
            </a:r>
            <a:r>
              <a:rPr lang="en-AU" dirty="0" smtClean="0"/>
              <a:t>exist in the database but can be produced upon request by </a:t>
            </a:r>
            <a:r>
              <a:rPr lang="en-AU" dirty="0" smtClean="0"/>
              <a:t>a particular </a:t>
            </a:r>
            <a:r>
              <a:rPr lang="en-AU" dirty="0" smtClean="0"/>
              <a:t>user, at the time of request.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of Views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547938"/>
            <a:ext cx="8534399" cy="40814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It provides a powerful and flexible security mechanism by hiding parts of the </a:t>
            </a:r>
            <a:r>
              <a:rPr lang="en-AU" dirty="0" smtClean="0"/>
              <a:t>database </a:t>
            </a:r>
            <a:r>
              <a:rPr lang="en-US" dirty="0" smtClean="0"/>
              <a:t>from </a:t>
            </a:r>
            <a:r>
              <a:rPr lang="en-US" dirty="0" smtClean="0"/>
              <a:t>certain users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It permits users to access data in a way that is customized to their needs, so that the </a:t>
            </a:r>
            <a:r>
              <a:rPr lang="en-AU" dirty="0" smtClean="0"/>
              <a:t>same data </a:t>
            </a:r>
            <a:r>
              <a:rPr lang="en-AU" dirty="0" smtClean="0"/>
              <a:t>can be seen by different users in different ways, at the same time</a:t>
            </a:r>
            <a:r>
              <a:rPr lang="en-AU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It can simplify complex operations on the base relations</a:t>
            </a:r>
            <a:r>
              <a:rPr lang="en-A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Relational Data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92906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Relation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Attribute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Domain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Tuple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Degree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Cardinality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Relational database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Relational Data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05262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b="1" dirty="0" smtClean="0"/>
              <a:t>Relation</a:t>
            </a:r>
          </a:p>
          <a:p>
            <a:pPr marL="457200" indent="-457200"/>
            <a:r>
              <a:rPr lang="en-US" b="1" dirty="0" smtClean="0"/>
              <a:t>                       </a:t>
            </a:r>
            <a:r>
              <a:rPr lang="en-AU" dirty="0" smtClean="0"/>
              <a:t>A relation is a table with columns and rows.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/>
              <a:t>Attribute</a:t>
            </a:r>
          </a:p>
          <a:p>
            <a:pPr marL="457200" indent="-457200"/>
            <a:r>
              <a:rPr lang="en-US" b="1" dirty="0" smtClean="0"/>
              <a:t>                         </a:t>
            </a:r>
            <a:r>
              <a:rPr lang="en-AU" dirty="0" smtClean="0"/>
              <a:t>An attribute is a named column of a relation.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/>
              <a:t>Domain</a:t>
            </a:r>
          </a:p>
          <a:p>
            <a:pPr marL="457200" indent="-457200"/>
            <a:r>
              <a:rPr lang="en-US" b="1" dirty="0" smtClean="0"/>
              <a:t>                           </a:t>
            </a:r>
            <a:r>
              <a:rPr lang="en-AU" dirty="0" smtClean="0"/>
              <a:t>A domain is the set of allowable values for one or more attributes.</a:t>
            </a:r>
            <a:endParaRPr lang="en-AU" b="1" dirty="0" smtClean="0"/>
          </a:p>
          <a:p>
            <a:pPr marL="457200" indent="-457200"/>
            <a:endParaRPr lang="en-AU" b="1" dirty="0" smtClean="0"/>
          </a:p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457200" indent="-4572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181100"/>
          </a:xfrm>
        </p:spPr>
        <p:txBody>
          <a:bodyPr/>
          <a:lstStyle/>
          <a:p>
            <a:r>
              <a:rPr lang="en-US" b="1" dirty="0" smtClean="0"/>
              <a:t>Relational Data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622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Tuple</a:t>
            </a:r>
          </a:p>
          <a:p>
            <a:r>
              <a:rPr lang="en-US" b="1" dirty="0" smtClean="0"/>
              <a:t>                 </a:t>
            </a:r>
            <a:r>
              <a:rPr lang="en-AU" dirty="0" smtClean="0"/>
              <a:t>A tuple is a row of a relation.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Degree</a:t>
            </a:r>
          </a:p>
          <a:p>
            <a:r>
              <a:rPr lang="en-US" b="1" dirty="0" smtClean="0"/>
              <a:t>                      </a:t>
            </a:r>
            <a:r>
              <a:rPr lang="en-AU" dirty="0" smtClean="0"/>
              <a:t>The degree of a relation is the number of attributes it contains.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Cardinality</a:t>
            </a:r>
          </a:p>
          <a:p>
            <a:r>
              <a:rPr lang="en-US" b="1" dirty="0" smtClean="0"/>
              <a:t>                     </a:t>
            </a:r>
            <a:r>
              <a:rPr lang="en-AU" dirty="0" smtClean="0"/>
              <a:t>Cardinality The cardinality of a relation is the number of tuples it contains.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Relational database</a:t>
            </a:r>
          </a:p>
          <a:p>
            <a:r>
              <a:rPr lang="en-US" b="1" dirty="0" smtClean="0"/>
              <a:t>                                    </a:t>
            </a:r>
            <a:r>
              <a:rPr lang="en-AU" dirty="0" smtClean="0"/>
              <a:t>A collection of normalized relations with distinct relation</a:t>
            </a:r>
          </a:p>
          <a:p>
            <a:r>
              <a:rPr lang="en-US" dirty="0" smtClean="0"/>
              <a:t>names.</a:t>
            </a:r>
            <a:endParaRPr lang="en-AU" b="1" dirty="0" smtClean="0"/>
          </a:p>
          <a:p>
            <a:endParaRPr lang="en-AU" dirty="0" smtClean="0"/>
          </a:p>
          <a:p>
            <a:pPr>
              <a:buFont typeface="Arial" pitchFamily="34" charset="0"/>
              <a:buChar char="•"/>
            </a:pPr>
            <a:endParaRPr lang="en-AU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Database Relations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8146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AU" b="1" dirty="0" smtClean="0"/>
              <a:t>RELATIONAL SCHEMA</a:t>
            </a:r>
          </a:p>
          <a:p>
            <a:r>
              <a:rPr lang="en-AU" b="1" dirty="0" smtClean="0"/>
              <a:t>                                         </a:t>
            </a:r>
            <a:r>
              <a:rPr lang="en-AU" dirty="0" smtClean="0"/>
              <a:t>A named relation defined by a set of attribute and domain name pairs.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Relational database Schema</a:t>
            </a:r>
          </a:p>
          <a:p>
            <a:r>
              <a:rPr lang="en-US" b="1" dirty="0" smtClean="0"/>
              <a:t>                                                   </a:t>
            </a:r>
            <a:r>
              <a:rPr lang="en-AU" dirty="0" smtClean="0"/>
              <a:t>A set of relation schemas, each with a distinct name.</a:t>
            </a:r>
            <a:endParaRPr lang="en-AU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Properties of Relations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157662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/>
              <a:t>A relation has the following properties: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 The relation has a name that is distinct from all other relation names in the relational</a:t>
            </a:r>
          </a:p>
          <a:p>
            <a:r>
              <a:rPr lang="en-US" dirty="0" smtClean="0"/>
              <a:t>schema;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Each cell of the relation contains exactly one atomic (single) value;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 Each attribute has a distinct name;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 The values of an attribute are all from the same domain;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 Each tuple is distinct; there are no duplicate tuples;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 The order of attributes has no significance;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 The order of tuples has no significance, theoretically. (However, in practice, the order may affect the efficiency of accessing tuples.)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Relational Keys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157662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b="1" dirty="0" smtClean="0"/>
              <a:t>Super key</a:t>
            </a:r>
          </a:p>
          <a:p>
            <a:r>
              <a:rPr lang="en-US" b="1" dirty="0" smtClean="0"/>
              <a:t>                            </a:t>
            </a:r>
            <a:r>
              <a:rPr lang="en-AU" dirty="0" smtClean="0"/>
              <a:t>An attribute, or set of attributes, that uniquely identifies a tuple within a</a:t>
            </a:r>
          </a:p>
          <a:p>
            <a:r>
              <a:rPr lang="en-US" dirty="0" smtClean="0"/>
              <a:t>relation.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Candidate key</a:t>
            </a:r>
          </a:p>
          <a:p>
            <a:r>
              <a:rPr lang="en-US" b="1" dirty="0" smtClean="0"/>
              <a:t>                           </a:t>
            </a:r>
            <a:r>
              <a:rPr lang="en-AU" dirty="0" smtClean="0"/>
              <a:t>A super key such that no proper subset is a super key within the </a:t>
            </a:r>
            <a:r>
              <a:rPr lang="en-US" b="1" dirty="0" smtClean="0"/>
              <a:t> relation</a:t>
            </a:r>
            <a:r>
              <a:rPr lang="en-US" b="1" dirty="0" smtClean="0"/>
              <a:t>.</a:t>
            </a:r>
          </a:p>
          <a:p>
            <a:endParaRPr lang="en-US" b="1" smtClean="0"/>
          </a:p>
          <a:p>
            <a:pPr marL="457200" indent="-457200"/>
            <a:endParaRPr lang="en-AU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Relational Keys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395662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AU" dirty="0" smtClean="0"/>
              <a:t>A </a:t>
            </a:r>
            <a:r>
              <a:rPr lang="en-AU" dirty="0" smtClean="0"/>
              <a:t>candidate key, </a:t>
            </a:r>
            <a:r>
              <a:rPr lang="en-AU" i="1" dirty="0" smtClean="0"/>
              <a:t>K, for a relation R has two properties: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Uniqueness-</a:t>
            </a:r>
            <a:r>
              <a:rPr lang="en-US" b="1" dirty="0" smtClean="0"/>
              <a:t>:</a:t>
            </a:r>
            <a:r>
              <a:rPr lang="en-AU" dirty="0" smtClean="0"/>
              <a:t>in each tuple of </a:t>
            </a:r>
            <a:r>
              <a:rPr lang="en-AU" i="1" dirty="0" smtClean="0"/>
              <a:t>R, the values of K uniquely identify that tuple.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Irreducibility-:</a:t>
            </a:r>
            <a:r>
              <a:rPr lang="en-AU" dirty="0" smtClean="0"/>
              <a:t>no proper subset of </a:t>
            </a:r>
            <a:r>
              <a:rPr lang="en-AU" i="1" dirty="0" smtClean="0"/>
              <a:t>K has the uniqueness property.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Relational Keys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15766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Primary key</a:t>
            </a:r>
          </a:p>
          <a:p>
            <a:r>
              <a:rPr lang="en-US" b="1" dirty="0" smtClean="0"/>
              <a:t>                      </a:t>
            </a:r>
            <a:r>
              <a:rPr lang="en-AU" dirty="0" smtClean="0"/>
              <a:t>The candidate key that is selected to identify tuples uniquely within the </a:t>
            </a:r>
            <a:r>
              <a:rPr lang="en-US" b="1" dirty="0" smtClean="0"/>
              <a:t>relation.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Foreign key</a:t>
            </a:r>
          </a:p>
          <a:p>
            <a:r>
              <a:rPr lang="en-US" b="1" dirty="0" smtClean="0"/>
              <a:t>                      </a:t>
            </a:r>
            <a:r>
              <a:rPr lang="en-AU" dirty="0" smtClean="0"/>
              <a:t>An attribute, or set of attributes, within one relation that matches the </a:t>
            </a:r>
            <a:r>
              <a:rPr lang="en-AU" b="1" dirty="0" smtClean="0"/>
              <a:t>candidate key of some (possibly the same) relation.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EFFFE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</TotalTime>
  <Words>918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Relational Database Management System </vt:lpstr>
      <vt:lpstr>Relational Data Structure</vt:lpstr>
      <vt:lpstr>Relational Data Structure</vt:lpstr>
      <vt:lpstr>Relational Data Structure</vt:lpstr>
      <vt:lpstr>Database Relations</vt:lpstr>
      <vt:lpstr>Properties of Relations</vt:lpstr>
      <vt:lpstr>Relational Keys</vt:lpstr>
      <vt:lpstr>Relational Keys</vt:lpstr>
      <vt:lpstr>Relational Keys</vt:lpstr>
      <vt:lpstr>Representing Relational Database Schemas</vt:lpstr>
      <vt:lpstr>Integrity Constraints</vt:lpstr>
      <vt:lpstr>Nulls</vt:lpstr>
      <vt:lpstr>Entity Integrity</vt:lpstr>
      <vt:lpstr>Referential Integrity</vt:lpstr>
      <vt:lpstr>General Constraints</vt:lpstr>
      <vt:lpstr>Views</vt:lpstr>
      <vt:lpstr>Purpose of Views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Database Management System </dc:title>
  <dc:creator>pepsi</dc:creator>
  <cp:lastModifiedBy>pepsi</cp:lastModifiedBy>
  <cp:revision>32</cp:revision>
  <dcterms:created xsi:type="dcterms:W3CDTF">2012-03-22T12:59:02Z</dcterms:created>
  <dcterms:modified xsi:type="dcterms:W3CDTF">2012-03-26T10:38:38Z</dcterms:modified>
</cp:coreProperties>
</file>